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66CC"/>
    <a:srgbClr val="3333CC"/>
    <a:srgbClr val="0033CC"/>
    <a:srgbClr val="FF6600"/>
    <a:srgbClr val="FF3300"/>
    <a:srgbClr val="008000"/>
    <a:srgbClr val="4D4D4D"/>
    <a:srgbClr val="66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32787"/>
    <p:restoredTop sz="83183" autoAdjust="0"/>
  </p:normalViewPr>
  <p:slideViewPr>
    <p:cSldViewPr>
      <p:cViewPr varScale="1">
        <p:scale>
          <a:sx n="132" d="100"/>
          <a:sy n="132" d="100"/>
        </p:scale>
        <p:origin x="-14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theme" Target="theme/theme1.xml"/><Relationship Id="rId14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28" Type="http://schemas.openxmlformats.org/officeDocument/2006/relationships/tableStyles" Target="tableStyles.xml"/><Relationship Id="rId26" Type="http://schemas.openxmlformats.org/officeDocument/2006/relationships/viewProps" Target="viewProps.xml"/><Relationship Id="rId11" Type="http://schemas.openxmlformats.org/officeDocument/2006/relationships/slide" Target="slides/slide10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F5531F-3E44-EB4B-BD64-F626A713B45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</a:t>
            </a:r>
            <a:r>
              <a:rPr lang="en-US" dirty="0" smtClean="0"/>
              <a:t>we </a:t>
            </a:r>
            <a:r>
              <a:rPr lang="en-US" smtClean="0"/>
              <a:t>love</a:t>
            </a:r>
            <a:r>
              <a:rPr lang="en-US" smtClean="0"/>
              <a:t> working </a:t>
            </a:r>
            <a:r>
              <a:rPr lang="en-US" dirty="0" smtClean="0"/>
              <a:t>with companies</a:t>
            </a:r>
            <a:r>
              <a:rPr lang="en-US" baseline="0" dirty="0" smtClean="0"/>
              <a:t> to help them accomplish their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</a:t>
            </a:r>
            <a:r>
              <a:rPr lang="en-US" baseline="0" dirty="0" smtClean="0"/>
              <a:t> that ant can’t do.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Anything related to CF admin.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that there</a:t>
            </a:r>
            <a:r>
              <a:rPr lang="en-US" baseline="0" dirty="0" smtClean="0"/>
              <a:t> is a jar file for the CF tasks AND a </a:t>
            </a:r>
            <a:r>
              <a:rPr lang="en-US" baseline="0" dirty="0" err="1" smtClean="0"/>
              <a:t>cfant</a:t>
            </a:r>
            <a:r>
              <a:rPr lang="en-US" baseline="0" dirty="0" smtClean="0"/>
              <a:t> folder you put under your CFIDE 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ant4cf script and explain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script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this does everything!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&lt;</a:t>
            </a:r>
            <a:r>
              <a:rPr lang="en-US" baseline="0" dirty="0" err="1" smtClean="0"/>
              <a:t>remoteant</a:t>
            </a:r>
            <a:r>
              <a:rPr lang="en-US" baseline="0" dirty="0" smtClean="0"/>
              <a:t>&gt; task could be used several times to deploy to multiple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if anyone</a:t>
            </a:r>
            <a:r>
              <a:rPr lang="en-US" baseline="0" dirty="0" smtClean="0"/>
              <a:t> else can think of something you may need to do when deploying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</a:t>
            </a:r>
            <a:r>
              <a:rPr lang="en-US" baseline="0" dirty="0" smtClean="0"/>
              <a:t> others what they do?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people have processes where they take a server offline, or put up a “maintenance” message then update each server, one at a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be a very complex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 this point, my “customer” will yell out to me that he needs the title changed on his site.</a:t>
            </a:r>
          </a:p>
          <a:p>
            <a:endParaRPr lang="en-US" dirty="0" smtClean="0"/>
          </a:p>
          <a:p>
            <a:r>
              <a:rPr lang="en-US" dirty="0" smtClean="0"/>
              <a:t>show the example application locally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change the title.</a:t>
            </a:r>
          </a:p>
          <a:p>
            <a:endParaRPr lang="en-US" baseline="0" dirty="0" smtClean="0"/>
          </a:p>
          <a:p>
            <a:r>
              <a:rPr lang="en-US" dirty="0" smtClean="0"/>
              <a:t>Commit</a:t>
            </a:r>
            <a:r>
              <a:rPr lang="en-US" baseline="0" dirty="0" smtClean="0"/>
              <a:t> to SVN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Export from </a:t>
            </a:r>
            <a:r>
              <a:rPr lang="en-US" baseline="0" dirty="0" err="1" smtClean="0"/>
              <a:t>svn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FTP to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the public website… (be sure to reload it!!)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title hasn’t 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Clear the template cache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Oh no an error!  (Talk about how this problem is very common)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Edit the exported app’s </a:t>
            </a:r>
            <a:r>
              <a:rPr lang="en-US" baseline="0" dirty="0" err="1" smtClean="0"/>
              <a:t>datasource</a:t>
            </a:r>
            <a:r>
              <a:rPr lang="en-US" baseline="0" dirty="0" smtClean="0"/>
              <a:t> configuration (cfu09ant.com) and republish and reload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screw up talk about how easy this is to screw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will interrupt again and tell me that their website</a:t>
            </a:r>
            <a:r>
              <a:rPr lang="en-US" baseline="0" dirty="0" smtClean="0"/>
              <a:t> seems to be running slow and there’s all sorts of “garbage” at the bottom of the page.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look at the page and realize I forgot to turn off reloading and debugging in MG.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fix in the export and republish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that eclipse integration doesn’t work on a </a:t>
            </a:r>
            <a:r>
              <a:rPr lang="en-US" dirty="0" err="1" smtClean="0"/>
              <a:t>mac</a:t>
            </a:r>
            <a:r>
              <a:rPr lang="en-US" dirty="0" smtClean="0"/>
              <a:t> when you’re using</a:t>
            </a:r>
            <a:r>
              <a:rPr lang="en-US" baseline="0" dirty="0" smtClean="0"/>
              <a:t> Java 6, so I’ll show via the terminal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basic ant task and explain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inputs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properties ${</a:t>
            </a:r>
            <a:r>
              <a:rPr lang="en-US" baseline="0" dirty="0" err="1" smtClean="0"/>
              <a:t>foo</a:t>
            </a:r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 the ant task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I need to clear the template cache and reload manually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5531F-3E44-EB4B-BD64-F626A713B45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2209800"/>
            <a:ext cx="6019800" cy="2057400"/>
          </a:xfrm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>
            <a:lvl1pPr algn="ctr">
              <a:defRPr sz="3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495800"/>
            <a:ext cx="6096000" cy="990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sz="2400">
                <a:solidFill>
                  <a:srgbClr val="66CCFF"/>
                </a:solidFill>
              </a:defRPr>
            </a:lvl1pPr>
          </a:lstStyle>
          <a:p>
            <a:r>
              <a:rPr lang="en-US"/>
              <a:t>Name of presenter</a:t>
            </a:r>
          </a:p>
        </p:txBody>
      </p:sp>
      <p:sp>
        <p:nvSpPr>
          <p:cNvPr id="6154" name="Text Box 10"/>
          <p:cNvSpPr txBox="1">
            <a:spLocks noChangeArrowheads="1"/>
          </p:cNvSpPr>
          <p:nvPr userDrawn="1"/>
        </p:nvSpPr>
        <p:spPr bwMode="auto">
          <a:xfrm>
            <a:off x="685800" y="6553200"/>
            <a:ext cx="792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 userDrawn="1"/>
        </p:nvSpPr>
        <p:spPr bwMode="auto">
          <a:xfrm>
            <a:off x="1447800" y="6400800"/>
            <a:ext cx="1676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21336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2484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534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9783" dir="3885598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9" name="Rectangle 15"/>
          <p:cNvSpPr>
            <a:spLocks noChangeArrowheads="1"/>
          </p:cNvSpPr>
          <p:nvPr userDrawn="1"/>
        </p:nvSpPr>
        <p:spPr bwMode="auto">
          <a:xfrm>
            <a:off x="4343400" y="6450013"/>
            <a:ext cx="3698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fld id="{770F4D72-8B5A-8E4E-8C4E-74ACCAD30A33}" type="slidenum">
              <a:rPr lang="en-US" sz="1200" b="1">
                <a:latin typeface="Arial" pitchFamily="-65" charset="0"/>
              </a:rPr>
              <a:pPr/>
              <a:t>‹#›</a:t>
            </a:fld>
            <a:endParaRPr lang="en-US" sz="1200" b="1">
              <a:latin typeface="Arial" pitchFamily="-65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533400" y="6450013"/>
            <a:ext cx="15335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Arial" pitchFamily="-65" charset="0"/>
              </a:rPr>
              <a:t>www.cfunited.com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333333"/>
          </a:solidFill>
          <a:effectLst>
            <a:outerShdw blurRad="38100" dist="38100" dir="2700000" algn="tl">
              <a:srgbClr val="DDDDDD"/>
            </a:outerShdw>
          </a:effectLst>
          <a:latin typeface="Arial" pitchFamily="-65" charset="0"/>
        </a:defRPr>
      </a:lvl9pPr>
    </p:titleStyle>
    <p:bodyStyle>
      <a:lvl1pPr marL="660400" indent="-6604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alphaUcPeriod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1035050" indent="-5778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409700" indent="-495300" algn="l" rtl="0" fontAlgn="base">
        <a:spcBef>
          <a:spcPct val="20000"/>
        </a:spcBef>
        <a:spcAft>
          <a:spcPct val="0"/>
        </a:spcAft>
        <a:buClr>
          <a:schemeClr val="folHlink"/>
        </a:buClr>
        <a:buAutoNum type="alphaLcParenR"/>
        <a:defRPr sz="2400">
          <a:solidFill>
            <a:srgbClr val="4D4D4D"/>
          </a:solidFill>
          <a:latin typeface="+mn-lt"/>
          <a:ea typeface="ＭＳ Ｐゴシック" pitchFamily="-65" charset="-128"/>
        </a:defRPr>
      </a:lvl3pPr>
      <a:lvl4pPr marL="1784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Char char="§"/>
        <a:defRPr sz="2000">
          <a:solidFill>
            <a:schemeClr val="bg2"/>
          </a:solidFill>
          <a:latin typeface="+mn-lt"/>
          <a:ea typeface="ＭＳ Ｐゴシック" pitchFamily="-65" charset="-128"/>
        </a:defRPr>
      </a:lvl4pPr>
      <a:lvl5pPr marL="22415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6987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6pPr>
      <a:lvl7pPr marL="31559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7pPr>
      <a:lvl8pPr marL="36131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8pPr>
      <a:lvl9pPr marL="4070350" indent="-41275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itchFamily="-65" charset="2"/>
        <a:buAutoNum type="romanLcPeriod"/>
        <a:defRPr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://ant.apache.org/extern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dhughes@alagad.com" TargetMode="Externa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Ant to Deploy </a:t>
            </a:r>
            <a:r>
              <a:rPr lang="en-US" smtClean="0"/>
              <a:t>ColdFusion Applications</a:t>
            </a:r>
            <a:endParaRPr 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Hughes, President of Alagad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Apache product</a:t>
            </a:r>
          </a:p>
          <a:p>
            <a:r>
              <a:rPr lang="en-US" dirty="0" smtClean="0"/>
              <a:t>Primarily a Java build tool</a:t>
            </a:r>
          </a:p>
          <a:p>
            <a:r>
              <a:rPr lang="en-US" dirty="0" smtClean="0"/>
              <a:t>Build scripts written in XML</a:t>
            </a:r>
          </a:p>
          <a:p>
            <a:r>
              <a:rPr lang="en-US" dirty="0" smtClean="0"/>
              <a:t>Provides many useful features built in</a:t>
            </a:r>
          </a:p>
          <a:p>
            <a:r>
              <a:rPr lang="en-US" dirty="0" smtClean="0"/>
              <a:t>Has a large community of third-party tasks</a:t>
            </a:r>
          </a:p>
          <a:p>
            <a:r>
              <a:rPr lang="en-US" dirty="0" smtClean="0"/>
              <a:t>Free &amp; open source</a:t>
            </a:r>
          </a:p>
          <a:p>
            <a:r>
              <a:rPr lang="en-US" dirty="0" smtClean="0"/>
              <a:t>Somewhat similar in feel to CFML</a:t>
            </a:r>
          </a:p>
          <a:p>
            <a:endParaRPr lang="en-US" dirty="0"/>
          </a:p>
        </p:txBody>
      </p:sp>
      <p:pic>
        <p:nvPicPr>
          <p:cNvPr id="5" name="Picture 4" descr="an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57200"/>
            <a:ext cx="1981200" cy="251791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t6.png"/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714500" y="1206500"/>
            <a:ext cx="5715000" cy="4445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core tasks - Built in, run out of the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Ant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AntCall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AntStructure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AntVersion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Apply/</a:t>
            </a:r>
            <a:r>
              <a:rPr lang="en-US" sz="900" dirty="0" err="1" smtClean="0">
                <a:latin typeface="Arial (Body)"/>
                <a:cs typeface="Arial (Body)"/>
              </a:rPr>
              <a:t>ExecOn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Apt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Available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Basename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BuildNumber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BUnzip2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BZip2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Checksum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Chmod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Concat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Condition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Supported conditions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Copy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Copyfile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Cvs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CvsChangeLog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CvsVersion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CVSPass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CvsTagDiff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Defaultexcludes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Delete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Deltree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Dependset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Diagnostics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Dirname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Echo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EchoXML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Exec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Fail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Filter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FixCRLF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GenKey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Get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GUnzip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GZip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Import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Input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Jar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Javac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Javadoc/Javadoc2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Length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LoadProperties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LoadResource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MakeURL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Mail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MacroDef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Manifest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ManifestClassPath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Mkdir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Move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Nice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Parallel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Patch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PathConvert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PreSetDef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Property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Record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Rename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Replace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ResourceCount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Retry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Rmic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Sequential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SignJar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Sleep</a:t>
            </a:r>
          </a:p>
          <a:p>
            <a:pPr>
              <a:buNone/>
            </a:pPr>
            <a:r>
              <a:rPr lang="en-US" sz="1800" b="1" dirty="0" err="1" smtClean="0">
                <a:latin typeface="Arial (Body)"/>
                <a:cs typeface="Arial (Body)"/>
              </a:rPr>
              <a:t>Sql</a:t>
            </a:r>
            <a:endParaRPr lang="en-US" sz="1800" b="1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000" dirty="0" err="1" smtClean="0">
                <a:latin typeface="Arial (Body)"/>
                <a:cs typeface="Arial (Body)"/>
              </a:rPr>
              <a:t>S</a:t>
            </a:r>
            <a:r>
              <a:rPr lang="en-US" sz="900" dirty="0" err="1" smtClean="0">
                <a:latin typeface="Arial (Body)"/>
                <a:cs typeface="Arial (Body)"/>
              </a:rPr>
              <a:t>ubant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Sync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Taskdef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Tempfile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Touch</a:t>
            </a: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Truncate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TStamp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Typedef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Unjar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Untar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Unwar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Unzip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Uptodate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Waitfor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WhichResource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War</a:t>
            </a:r>
          </a:p>
          <a:p>
            <a:pPr>
              <a:buNone/>
            </a:pPr>
            <a:r>
              <a:rPr lang="en-US" sz="900" dirty="0" err="1" smtClean="0">
                <a:latin typeface="Arial (Body)"/>
                <a:cs typeface="Arial (Body)"/>
              </a:rPr>
              <a:t>XmlProperty</a:t>
            </a:r>
            <a:endParaRPr lang="en-US" sz="9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900" dirty="0" smtClean="0">
                <a:latin typeface="Arial (Body)"/>
                <a:cs typeface="Arial (Body)"/>
              </a:rPr>
              <a:t>XSLT/Style</a:t>
            </a:r>
          </a:p>
          <a:p>
            <a:pPr>
              <a:buNone/>
            </a:pPr>
            <a:r>
              <a:rPr lang="en-US" sz="1800" b="1" dirty="0" smtClean="0">
                <a:latin typeface="Arial (Body)"/>
                <a:cs typeface="Arial (Body)"/>
              </a:rPr>
              <a:t>Zip</a:t>
            </a:r>
            <a:endParaRPr lang="en-US" sz="1800" b="1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Ant’s optional tasks – Depend on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libs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4"/>
          <a:lstStyle/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.NET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ANTLR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Attrib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Cab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Chgrp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Chown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Clearcase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Continuus</a:t>
            </a:r>
            <a:r>
              <a:rPr lang="en-US" sz="1200" dirty="0" smtClean="0">
                <a:latin typeface="Arial (Body)"/>
                <a:cs typeface="Arial (Body)"/>
              </a:rPr>
              <a:t>/Synergy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Depend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EJB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Echoproperties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2000" b="1" dirty="0" smtClean="0">
                <a:latin typeface="Arial (Body)"/>
                <a:cs typeface="Arial (Body)"/>
              </a:rPr>
              <a:t>FTP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Image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-available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-display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-manifest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Jarlib</a:t>
            </a:r>
            <a:r>
              <a:rPr lang="en-US" sz="1200" dirty="0" smtClean="0">
                <a:latin typeface="Arial (Body)"/>
                <a:cs typeface="Arial (Body)"/>
              </a:rPr>
              <a:t>-resolve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JavaCC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Javah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JspC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JDepend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JJDoc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JJTree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JUnitReport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MimeMail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Native2Ascii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NetRexxC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Perforce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PropertyFile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Pvcs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RenameExtensions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ReplaceRegExp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RExec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Rpm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SchemaValidate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Scp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Script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Scriptdef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ServerDeploy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Setproxy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Sound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SourceOffSite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Splash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Sshexec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Starteam</a:t>
            </a:r>
            <a:r>
              <a:rPr lang="en-US" sz="1200" dirty="0" smtClean="0">
                <a:latin typeface="Arial (Body)"/>
                <a:cs typeface="Arial (Body)"/>
              </a:rPr>
              <a:t> Tasks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Stylebook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Symlink</a:t>
            </a:r>
            <a:endParaRPr lang="en-US" sz="1200" dirty="0" smtClean="0">
              <a:latin typeface="Arial (Body)"/>
              <a:cs typeface="Arial (Body)"/>
            </a:endParaRP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Telnet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Translate</a:t>
            </a:r>
          </a:p>
          <a:p>
            <a:pPr>
              <a:buNone/>
            </a:pPr>
            <a:r>
              <a:rPr lang="en-US" sz="1200" dirty="0" smtClean="0">
                <a:latin typeface="Arial (Body)"/>
                <a:cs typeface="Arial (Body)"/>
              </a:rPr>
              <a:t>VSS Tasks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Weblogic</a:t>
            </a:r>
            <a:r>
              <a:rPr lang="en-US" sz="1200" dirty="0" smtClean="0">
                <a:latin typeface="Arial (Body)"/>
                <a:cs typeface="Arial (Body)"/>
              </a:rPr>
              <a:t> JSP Compiler</a:t>
            </a:r>
          </a:p>
          <a:p>
            <a:pPr>
              <a:buNone/>
            </a:pPr>
            <a:r>
              <a:rPr lang="en-US" sz="1200" dirty="0" err="1" smtClean="0">
                <a:latin typeface="Arial (Body)"/>
                <a:cs typeface="Arial (Body)"/>
              </a:rPr>
              <a:t>XmlValidate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5766" y="2032007"/>
            <a:ext cx="1574800" cy="161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t8.png"/>
          <p:cNvPicPr>
            <a:picLocks noChangeAspect="1"/>
          </p:cNvPicPr>
          <p:nvPr/>
        </p:nvPicPr>
        <p:blipFill>
          <a:blip r:embed="rId3">
            <a:lum/>
            <a:alphaModFix amt="40000"/>
          </a:blip>
          <a:stretch>
            <a:fillRect/>
          </a:stretch>
        </p:blipFill>
        <p:spPr>
          <a:xfrm>
            <a:off x="980598" y="0"/>
            <a:ext cx="71828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wealth of third party </a:t>
            </a:r>
            <a:r>
              <a:rPr lang="en-US" dirty="0"/>
              <a:t>A</a:t>
            </a:r>
            <a:r>
              <a:rPr lang="en-US" dirty="0" smtClean="0"/>
              <a:t>nt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XmlTask</a:t>
            </a:r>
            <a:endParaRPr lang="en-US" dirty="0" smtClean="0"/>
          </a:p>
          <a:p>
            <a:r>
              <a:rPr lang="en-US" dirty="0" smtClean="0"/>
              <a:t>Flex Ant Tasks</a:t>
            </a:r>
          </a:p>
          <a:p>
            <a:r>
              <a:rPr lang="en-US" dirty="0" smtClean="0"/>
              <a:t>Ant4CF </a:t>
            </a:r>
          </a:p>
          <a:p>
            <a:r>
              <a:rPr lang="en-US" dirty="0" smtClean="0"/>
              <a:t>Integration with Eclipse and other </a:t>
            </a:r>
            <a:r>
              <a:rPr lang="en-US" dirty="0" err="1" smtClean="0"/>
              <a:t>IDEs</a:t>
            </a:r>
            <a:endParaRPr lang="en-US" dirty="0" smtClean="0"/>
          </a:p>
          <a:p>
            <a:r>
              <a:rPr lang="en-US" dirty="0" smtClean="0"/>
              <a:t>Much, much more…</a:t>
            </a:r>
          </a:p>
          <a:p>
            <a:pPr lvl="1"/>
            <a:r>
              <a:rPr lang="en-US" dirty="0" smtClean="0">
                <a:hlinkClick r:id="rId4"/>
              </a:rPr>
              <a:t>http://ant.apache.org/external.html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FTP to server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9906"/>
            <a:ext cx="4343400" cy="6124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downsides to 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 tends to focus on building Java apps.</a:t>
            </a:r>
          </a:p>
          <a:p>
            <a:r>
              <a:rPr lang="en-US" dirty="0" smtClean="0"/>
              <a:t>You still need to manually perform some tasks</a:t>
            </a:r>
          </a:p>
          <a:p>
            <a:pPr lvl="1"/>
            <a:r>
              <a:rPr lang="en-US" dirty="0" smtClean="0"/>
              <a:t>Change CF settings</a:t>
            </a:r>
          </a:p>
          <a:p>
            <a:pPr lvl="1"/>
            <a:r>
              <a:rPr lang="en-US" dirty="0" smtClean="0"/>
              <a:t>Run CF code</a:t>
            </a:r>
          </a:p>
          <a:p>
            <a:pPr lvl="1"/>
            <a:r>
              <a:rPr lang="en-US" dirty="0" smtClean="0"/>
              <a:t>No way to run remotely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	….. Unless there’s </a:t>
            </a:r>
            <a:r>
              <a:rPr lang="en-US" i="1" dirty="0" smtClean="0"/>
              <a:t>some </a:t>
            </a:r>
            <a:r>
              <a:rPr lang="en-US" dirty="0" smtClean="0"/>
              <a:t>alternative.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0" y="3429000"/>
            <a:ext cx="14732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Ant4CF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Ant tasks for CF deployment</a:t>
            </a:r>
          </a:p>
          <a:p>
            <a:r>
              <a:rPr lang="en-US" dirty="0" smtClean="0"/>
              <a:t>Run build scripts remotely</a:t>
            </a:r>
          </a:p>
          <a:p>
            <a:r>
              <a:rPr lang="en-US" dirty="0" smtClean="0"/>
              <a:t>Execute CF code via services</a:t>
            </a:r>
          </a:p>
          <a:p>
            <a:r>
              <a:rPr lang="en-US" dirty="0" smtClean="0"/>
              <a:t>Provides service for admin API</a:t>
            </a:r>
          </a:p>
          <a:p>
            <a:r>
              <a:rPr lang="en-US" dirty="0" smtClean="0"/>
              <a:t>Free, open source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752600"/>
            <a:ext cx="3822700" cy="3822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RemoteAnt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Ant build file on a remote server.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remoteant</a:t>
            </a:r>
            <a:endParaRPr lang="en-US" dirty="0" smtClean="0"/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antfile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build.remote.xml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properties="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cfAdminPassword,svnUsername,svnPassword,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dsnPassword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="240" /&gt;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648200"/>
            <a:ext cx="1422400" cy="142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t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37558" y="3444442"/>
            <a:ext cx="5415683" cy="447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lphaU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CF </a:t>
            </a:r>
            <a:r>
              <a:rPr lang="en-US" sz="2400" dirty="0" smtClean="0"/>
              <a:t>code on a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server.</a:t>
            </a:r>
          </a:p>
          <a:p>
            <a:pPr>
              <a:buNone/>
            </a:pP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service component="adminapi.801.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runtimeProxy” method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setCacheProperty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”&gt;</a:t>
            </a:r>
          </a:p>
          <a:p>
            <a:pPr>
              <a:buNone/>
            </a:pPr>
            <a:r>
              <a:rPr lang="en-US" sz="2100" dirty="0" smtClean="0">
                <a:latin typeface="Arial (Body)"/>
                <a:cs typeface="Arial (Body)"/>
              </a:rPr>
              <a:t>	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propertyName</a:t>
            </a: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” 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TrustedCache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/&gt;</a:t>
            </a:r>
            <a:endParaRPr lang="en-US" sz="2100" dirty="0" smtClean="0">
              <a:solidFill>
                <a:schemeClr val="tx1"/>
              </a:solidFill>
              <a:latin typeface="Arial (Body)"/>
              <a:ea typeface="+mn-ea"/>
              <a:cs typeface="Arial (Body)"/>
            </a:endParaRPr>
          </a:p>
          <a:p>
            <a:pPr>
              <a:buNone/>
            </a:pPr>
            <a:r>
              <a:rPr lang="en-US" sz="2100" dirty="0" smtClean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	&lt;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argument name="</a:t>
            </a:r>
            <a:r>
              <a:rPr lang="en-US" sz="2100" dirty="0" err="1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propertyValue</a:t>
            </a: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" value="true" /&gt;</a:t>
            </a:r>
          </a:p>
          <a:p>
            <a:pPr>
              <a:buNone/>
            </a:pPr>
            <a:r>
              <a:rPr lang="en-US" sz="2100" dirty="0">
                <a:solidFill>
                  <a:schemeClr val="tx1"/>
                </a:solidFill>
                <a:latin typeface="Arial (Body)"/>
                <a:ea typeface="+mn-ea"/>
                <a:cs typeface="Arial (Body)"/>
              </a:rPr>
              <a:t>&lt;/service&gt;</a:t>
            </a:r>
            <a:endParaRPr lang="en-US" sz="2100" dirty="0">
              <a:latin typeface="Arial (Body)"/>
              <a:cs typeface="Arial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time again….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Gather Input</a:t>
            </a:r>
          </a:p>
          <a:p>
            <a:r>
              <a:rPr lang="en-US" dirty="0" smtClean="0"/>
              <a:t>Run build script remotely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Remotely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Export from SVN</a:t>
            </a:r>
          </a:p>
          <a:p>
            <a:r>
              <a:rPr lang="en-US" dirty="0" smtClean="0"/>
              <a:t>Create CF data source</a:t>
            </a:r>
          </a:p>
          <a:p>
            <a:r>
              <a:rPr lang="en-US" dirty="0" smtClean="0"/>
              <a:t>Clear </a:t>
            </a:r>
            <a:r>
              <a:rPr lang="en-US" dirty="0"/>
              <a:t>t</a:t>
            </a:r>
            <a:r>
              <a:rPr lang="en-US" dirty="0" smtClean="0"/>
              <a:t>rusted cache</a:t>
            </a:r>
          </a:p>
          <a:p>
            <a:r>
              <a:rPr lang="en-US" dirty="0" smtClean="0"/>
              <a:t>Enable trusted cache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 bwMode="auto">
          <a:xfrm flipV="1">
            <a:off x="3124200" y="2438400"/>
            <a:ext cx="1447800" cy="762000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n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972176"/>
            <a:ext cx="2362200" cy="246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Introductions…</a:t>
            </a: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077200" cy="4364271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/>
              <a:t>Doug…</a:t>
            </a:r>
          </a:p>
          <a:p>
            <a:pPr lvl="2">
              <a:buNone/>
            </a:pPr>
            <a:r>
              <a:rPr lang="en-US" dirty="0" smtClean="0"/>
              <a:t>… has many years of experience building and deploying ColdFusion Applications</a:t>
            </a:r>
          </a:p>
          <a:p>
            <a:pPr lvl="2">
              <a:buNone/>
            </a:pPr>
            <a:r>
              <a:rPr lang="en-US" dirty="0" smtClean="0"/>
              <a:t>… is president of Alagad</a:t>
            </a:r>
          </a:p>
          <a:p>
            <a:pPr>
              <a:buNone/>
            </a:pPr>
            <a:r>
              <a:rPr lang="en-US" dirty="0" smtClean="0"/>
              <a:t>Alagad…</a:t>
            </a:r>
          </a:p>
          <a:p>
            <a:pPr lvl="2">
              <a:buNone/>
            </a:pPr>
            <a:r>
              <a:rPr lang="en-US" dirty="0" smtClean="0"/>
              <a:t>… is a small consulting company</a:t>
            </a:r>
          </a:p>
          <a:p>
            <a:pPr lvl="2">
              <a:buNone/>
            </a:pPr>
            <a:r>
              <a:rPr lang="en-US" dirty="0" smtClean="0"/>
              <a:t>… specializes in creating large, complex web applications</a:t>
            </a:r>
          </a:p>
          <a:p>
            <a:pPr lvl="2">
              <a:buNone/>
            </a:pPr>
            <a:r>
              <a:rPr lang="en-US" dirty="0" smtClean="0"/>
              <a:t>… employs many of the finest ColdFusion </a:t>
            </a:r>
            <a:r>
              <a:rPr lang="en-US" dirty="0" smtClean="0"/>
              <a:t>Developers</a:t>
            </a:r>
            <a:endParaRPr lang="en-US" dirty="0"/>
          </a:p>
        </p:txBody>
      </p:sp>
      <p:pic>
        <p:nvPicPr>
          <p:cNvPr id="5" name="Picture 4" descr="AlagadLogos_VERTICAL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0" y="381000"/>
            <a:ext cx="1048385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deploying applications is error prone!</a:t>
            </a:r>
          </a:p>
          <a:p>
            <a:r>
              <a:rPr lang="en-US" dirty="0" smtClean="0"/>
              <a:t>Ant can help automate this process</a:t>
            </a:r>
          </a:p>
          <a:p>
            <a:r>
              <a:rPr lang="en-US" dirty="0" smtClean="0"/>
              <a:t>Ant4CF provides Ant tasks that aid CF deployment</a:t>
            </a:r>
            <a:endParaRPr lang="en-US" dirty="0"/>
          </a:p>
        </p:txBody>
      </p:sp>
      <p:pic>
        <p:nvPicPr>
          <p:cNvPr id="12" name="Picture 11" descr="an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276600"/>
            <a:ext cx="1981200" cy="28826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on your mind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000" dirty="0" smtClean="0"/>
              <a:t>Contact Information:</a:t>
            </a:r>
          </a:p>
          <a:p>
            <a:pPr lvl="1"/>
            <a:r>
              <a:rPr lang="en-US" sz="2000" dirty="0" smtClean="0">
                <a:hlinkClick r:id="rId2"/>
              </a:rPr>
              <a:t>http://www.alagad.com</a:t>
            </a:r>
          </a:p>
          <a:p>
            <a:pPr lvl="1"/>
            <a:r>
              <a:rPr lang="en-US" sz="2000" dirty="0" smtClean="0">
                <a:hlinkClick r:id="rId2"/>
              </a:rPr>
              <a:t>dhughes@alagad.com</a:t>
            </a:r>
            <a:endParaRPr lang="en-US" sz="2000" dirty="0" smtClean="0"/>
          </a:p>
          <a:p>
            <a:pPr lvl="1"/>
            <a:r>
              <a:rPr lang="en-US" sz="2000" dirty="0" smtClean="0"/>
              <a:t>800-Alagad4 x300</a:t>
            </a:r>
          </a:p>
          <a:p>
            <a:pPr lvl="1"/>
            <a:endParaRPr lang="en-US" dirty="0"/>
          </a:p>
        </p:txBody>
      </p:sp>
      <p:pic>
        <p:nvPicPr>
          <p:cNvPr id="6" name="Picture 5" descr="an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5908954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“Deployment”?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steps required to move an application to a new environment.  </a:t>
            </a:r>
          </a:p>
          <a:p>
            <a:pPr lvl="1"/>
            <a:r>
              <a:rPr lang="en-US" dirty="0" smtClean="0"/>
              <a:t>Copying files to servers</a:t>
            </a:r>
          </a:p>
          <a:p>
            <a:pPr lvl="1"/>
            <a:r>
              <a:rPr lang="en-US" dirty="0" smtClean="0"/>
              <a:t>Updating databases</a:t>
            </a:r>
          </a:p>
          <a:p>
            <a:pPr lvl="1"/>
            <a:r>
              <a:rPr lang="en-US" dirty="0" smtClean="0"/>
              <a:t>Changing software configuration</a:t>
            </a:r>
          </a:p>
          <a:p>
            <a:pPr lvl="1"/>
            <a:r>
              <a:rPr lang="en-US" dirty="0" smtClean="0"/>
              <a:t>Changing server configuration</a:t>
            </a:r>
          </a:p>
          <a:p>
            <a:pPr lvl="1"/>
            <a:r>
              <a:rPr lang="en-US" dirty="0" smtClean="0"/>
              <a:t>Etc…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i="1" dirty="0" smtClean="0"/>
              <a:t>you </a:t>
            </a:r>
            <a:r>
              <a:rPr lang="en-US" dirty="0" smtClean="0"/>
              <a:t>deploy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files from SVN</a:t>
            </a:r>
          </a:p>
          <a:p>
            <a:r>
              <a:rPr lang="en-US" dirty="0" smtClean="0"/>
              <a:t>Update configuration</a:t>
            </a:r>
          </a:p>
          <a:p>
            <a:r>
              <a:rPr lang="en-US" dirty="0" smtClean="0"/>
              <a:t>Send to </a:t>
            </a:r>
            <a:r>
              <a:rPr lang="en-US" dirty="0" err="1" smtClean="0"/>
              <a:t>server(s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Insure required components exist</a:t>
            </a:r>
          </a:p>
          <a:p>
            <a:pPr lvl="1"/>
            <a:r>
              <a:rPr lang="en-US" dirty="0" smtClean="0"/>
              <a:t>Frameworks, mappings, etc…</a:t>
            </a:r>
          </a:p>
          <a:p>
            <a:r>
              <a:rPr lang="en-US" dirty="0" smtClean="0"/>
              <a:t>Update database for changes</a:t>
            </a:r>
          </a:p>
          <a:p>
            <a:r>
              <a:rPr lang="en-US" dirty="0" smtClean="0"/>
              <a:t>Clear trusted cache</a:t>
            </a:r>
          </a:p>
          <a:p>
            <a:r>
              <a:rPr lang="en-US" dirty="0" smtClean="0"/>
              <a:t>Reload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often do you screw up this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don’t know about you… but I think most people screw this up a lot!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are fallible</a:t>
            </a:r>
          </a:p>
          <a:p>
            <a:r>
              <a:rPr lang="en-US" dirty="0" smtClean="0"/>
              <a:t>The process is complex</a:t>
            </a:r>
          </a:p>
          <a:p>
            <a:r>
              <a:rPr lang="en-US" dirty="0" smtClean="0"/>
              <a:t>Many details to remember</a:t>
            </a:r>
          </a:p>
          <a:p>
            <a:r>
              <a:rPr lang="en-US" dirty="0" smtClean="0"/>
              <a:t>The process is completely manual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 between staging and production</a:t>
            </a:r>
          </a:p>
          <a:p>
            <a:r>
              <a:rPr lang="en-US" dirty="0" smtClean="0"/>
              <a:t>Even </a:t>
            </a:r>
            <a:r>
              <a:rPr lang="en-US" dirty="0" smtClean="0"/>
              <a:t>simple </a:t>
            </a:r>
            <a:r>
              <a:rPr lang="en-US" dirty="0" smtClean="0"/>
              <a:t>deployments can take several minutes to do manually</a:t>
            </a:r>
          </a:p>
          <a:p>
            <a:r>
              <a:rPr lang="en-US" dirty="0" smtClean="0"/>
              <a:t>What if you have multiple production servers?</a:t>
            </a:r>
          </a:p>
          <a:p>
            <a:pPr lvl="1"/>
            <a:r>
              <a:rPr lang="en-US" dirty="0" smtClean="0"/>
              <a:t>Messing up something on only on server can create hard to catch problems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about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the human’s ability to screw up</a:t>
            </a:r>
          </a:p>
          <a:p>
            <a:r>
              <a:rPr lang="en-US" dirty="0" smtClean="0"/>
              <a:t>Automate the process!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33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CAADAA"/>
      </a:accent5>
      <a:accent6>
        <a:srgbClr val="E70000"/>
      </a:accent6>
      <a:hlink>
        <a:srgbClr val="008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Words>1153</Words>
  <Application>Microsoft PowerPoint</Application>
  <PresentationFormat>On-screen Show (4:3)</PresentationFormat>
  <Paragraphs>333</Paragraphs>
  <Slides>21</Slides>
  <Notes>12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Default Design</vt:lpstr>
      <vt:lpstr>Using Ant to Deploy ColdFusion Applications</vt:lpstr>
      <vt:lpstr>Introductions…</vt:lpstr>
      <vt:lpstr>What is “Deployment”?</vt:lpstr>
      <vt:lpstr>How do you deploy applications?</vt:lpstr>
      <vt:lpstr>How often do you screw up this process?</vt:lpstr>
      <vt:lpstr>How often do you screw up this process?</vt:lpstr>
      <vt:lpstr>What went wrong?</vt:lpstr>
      <vt:lpstr>Other things to consider</vt:lpstr>
      <vt:lpstr>What can we do about this?</vt:lpstr>
      <vt:lpstr>Introducing Ant</vt:lpstr>
      <vt:lpstr>Ant’s core tasks - Built in, run out of the box</vt:lpstr>
      <vt:lpstr>Ant’s optional tasks – Depend on 3rd party libs</vt:lpstr>
      <vt:lpstr>There is a wealth of third party Ant support</vt:lpstr>
      <vt:lpstr>Demonstration time….</vt:lpstr>
      <vt:lpstr>The downsides to Ant</vt:lpstr>
      <vt:lpstr>Introducing Ant4CF</vt:lpstr>
      <vt:lpstr>RemoteAnt Task</vt:lpstr>
      <vt:lpstr>Service Task</vt:lpstr>
      <vt:lpstr>Demonstration time again….</vt:lpstr>
      <vt:lpstr>Let’s Review</vt:lpstr>
      <vt:lpstr>Q &amp; A</vt:lpstr>
    </vt:vector>
  </TitlesOfParts>
  <Company>Teratech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</dc:creator>
  <cp:lastModifiedBy>Doug Hughes</cp:lastModifiedBy>
  <cp:revision>102</cp:revision>
  <dcterms:created xsi:type="dcterms:W3CDTF">2009-08-11T13:59:18Z</dcterms:created>
  <dcterms:modified xsi:type="dcterms:W3CDTF">2009-08-11T14:41:19Z</dcterms:modified>
</cp:coreProperties>
</file>